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00DA63"/>
    <a:srgbClr val="33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8701DB-F48C-4C1D-9A4A-ACFAACD41D01}" v="6" dt="2026-04-14T00:29:57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analand バナナランド" userId="158596c64d94adbb" providerId="LiveId" clId="{F2A5021B-CD89-4965-A084-61D1D4A2B510}"/>
    <pc:docChg chg="undo custSel addSld modSld">
      <pc:chgData name="Bananaland バナナランド" userId="158596c64d94adbb" providerId="LiveId" clId="{F2A5021B-CD89-4965-A084-61D1D4A2B510}" dt="2026-04-14T00:31:13.240" v="3270" actId="20577"/>
      <pc:docMkLst>
        <pc:docMk/>
      </pc:docMkLst>
      <pc:sldChg chg="addSp delSp modSp mod">
        <pc:chgData name="Bananaland バナナランド" userId="158596c64d94adbb" providerId="LiveId" clId="{F2A5021B-CD89-4965-A084-61D1D4A2B510}" dt="2026-04-14T00:28:53.390" v="3262" actId="20577"/>
        <pc:sldMkLst>
          <pc:docMk/>
          <pc:sldMk cId="4053694320" sldId="256"/>
        </pc:sldMkLst>
        <pc:spChg chg="mod">
          <ac:chgData name="Bananaland バナナランド" userId="158596c64d94adbb" providerId="LiveId" clId="{F2A5021B-CD89-4965-A084-61D1D4A2B510}" dt="2026-04-14T00:28:53.390" v="3262" actId="20577"/>
          <ac:spMkLst>
            <pc:docMk/>
            <pc:sldMk cId="4053694320" sldId="256"/>
            <ac:spMk id="17" creationId="{786EAE39-E210-4350-9D2D-F26DC34A2565}"/>
          </ac:spMkLst>
        </pc:spChg>
        <pc:spChg chg="mod">
          <ac:chgData name="Bananaland バナナランド" userId="158596c64d94adbb" providerId="LiveId" clId="{F2A5021B-CD89-4965-A084-61D1D4A2B510}" dt="2026-04-14T00:28:37.845" v="3247" actId="20577"/>
          <ac:spMkLst>
            <pc:docMk/>
            <pc:sldMk cId="4053694320" sldId="256"/>
            <ac:spMk id="31" creationId="{844FC2E3-4892-425E-BE7F-3991DBD7D7EB}"/>
          </ac:spMkLst>
        </pc:spChg>
        <pc:graphicFrameChg chg="modGraphic">
          <ac:chgData name="Bananaland バナナランド" userId="158596c64d94adbb" providerId="LiveId" clId="{F2A5021B-CD89-4965-A084-61D1D4A2B510}" dt="2026-04-14T00:28:07.344" v="3225" actId="404"/>
          <ac:graphicFrameMkLst>
            <pc:docMk/>
            <pc:sldMk cId="4053694320" sldId="256"/>
            <ac:graphicFrameMk id="26" creationId="{FEC2A606-1118-45AD-BF8F-8EC492294E27}"/>
          </ac:graphicFrameMkLst>
        </pc:graphicFrameChg>
        <pc:picChg chg="mod">
          <ac:chgData name="Bananaland バナナランド" userId="158596c64d94adbb" providerId="LiveId" clId="{F2A5021B-CD89-4965-A084-61D1D4A2B510}" dt="2026-04-14T00:28:01.129" v="3224" actId="1076"/>
          <ac:picMkLst>
            <pc:docMk/>
            <pc:sldMk cId="4053694320" sldId="256"/>
            <ac:picMk id="49" creationId="{EDE941BA-A914-46B1-AFED-71B945943159}"/>
          </ac:picMkLst>
        </pc:picChg>
      </pc:sldChg>
      <pc:sldChg chg="addSp modSp new mod">
        <pc:chgData name="Bananaland バナナランド" userId="158596c64d94adbb" providerId="LiveId" clId="{F2A5021B-CD89-4965-A084-61D1D4A2B510}" dt="2026-04-14T00:31:13.240" v="3270" actId="20577"/>
        <pc:sldMkLst>
          <pc:docMk/>
          <pc:sldMk cId="2145554922" sldId="257"/>
        </pc:sldMkLst>
        <pc:spChg chg="mod">
          <ac:chgData name="Bananaland バナナランド" userId="158596c64d94adbb" providerId="LiveId" clId="{F2A5021B-CD89-4965-A084-61D1D4A2B510}" dt="2026-04-14T00:31:13.240" v="3270" actId="20577"/>
          <ac:spMkLst>
            <pc:docMk/>
            <pc:sldMk cId="2145554922" sldId="257"/>
            <ac:spMk id="3" creationId="{C47E3DDA-3344-7A9E-7A43-09C821ED3C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A9E9-B0D1-4176-92C7-1B6E5762B620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3212-F956-42A7-927B-7C80DA6DA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96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A9E9-B0D1-4176-92C7-1B6E5762B620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3212-F956-42A7-927B-7C80DA6DA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22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A9E9-B0D1-4176-92C7-1B6E5762B620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3212-F956-42A7-927B-7C80DA6DA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76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A9E9-B0D1-4176-92C7-1B6E5762B620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3212-F956-42A7-927B-7C80DA6DA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A9E9-B0D1-4176-92C7-1B6E5762B620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3212-F956-42A7-927B-7C80DA6DA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15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A9E9-B0D1-4176-92C7-1B6E5762B620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3212-F956-42A7-927B-7C80DA6DA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75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A9E9-B0D1-4176-92C7-1B6E5762B620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3212-F956-42A7-927B-7C80DA6DA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66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A9E9-B0D1-4176-92C7-1B6E5762B620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3212-F956-42A7-927B-7C80DA6DA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30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A9E9-B0D1-4176-92C7-1B6E5762B620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3212-F956-42A7-927B-7C80DA6DA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69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A9E9-B0D1-4176-92C7-1B6E5762B620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3212-F956-42A7-927B-7C80DA6DA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4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A9E9-B0D1-4176-92C7-1B6E5762B620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3212-F956-42A7-927B-7C80DA6DA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3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6A9E9-B0D1-4176-92C7-1B6E5762B620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3212-F956-42A7-927B-7C80DA6DA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15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楕円 53">
            <a:extLst>
              <a:ext uri="{FF2B5EF4-FFF2-40B4-BE49-F238E27FC236}">
                <a16:creationId xmlns:a16="http://schemas.microsoft.com/office/drawing/2014/main" id="{F68A2D04-4FCD-4B0F-8258-3E07BF538B61}"/>
              </a:ext>
            </a:extLst>
          </p:cNvPr>
          <p:cNvSpPr/>
          <p:nvPr/>
        </p:nvSpPr>
        <p:spPr>
          <a:xfrm>
            <a:off x="5677124" y="9197525"/>
            <a:ext cx="1070804" cy="3660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60AE805-D852-469C-9DED-CE0DB948F12E}"/>
              </a:ext>
            </a:extLst>
          </p:cNvPr>
          <p:cNvSpPr/>
          <p:nvPr/>
        </p:nvSpPr>
        <p:spPr>
          <a:xfrm>
            <a:off x="238612" y="1774872"/>
            <a:ext cx="6391026" cy="88830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040CC26-9ED5-49C6-A615-622EE43B326E}"/>
              </a:ext>
            </a:extLst>
          </p:cNvPr>
          <p:cNvSpPr/>
          <p:nvPr/>
        </p:nvSpPr>
        <p:spPr>
          <a:xfrm>
            <a:off x="0" y="7120"/>
            <a:ext cx="6858000" cy="1733550"/>
          </a:xfrm>
          <a:prstGeom prst="roundRect">
            <a:avLst/>
          </a:prstGeom>
          <a:solidFill>
            <a:srgbClr val="69D8F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46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92A71D9-79B2-4988-A232-F8FFD78660CC}"/>
              </a:ext>
            </a:extLst>
          </p:cNvPr>
          <p:cNvSpPr/>
          <p:nvPr/>
        </p:nvSpPr>
        <p:spPr>
          <a:xfrm>
            <a:off x="278784" y="248977"/>
            <a:ext cx="1833442" cy="319698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r>
              <a:rPr lang="ja-JP" altLang="en-US" sz="1662" dirty="0">
                <a:ln w="19050">
                  <a:solidFill>
                    <a:sysClr val="windowText" lastClr="000000"/>
                  </a:solidFill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相談支援センター</a:t>
            </a:r>
            <a:endParaRPr lang="en-US" altLang="ja-JP" sz="1662" dirty="0">
              <a:ln w="19050">
                <a:solidFill>
                  <a:sysClr val="windowText" lastClr="000000"/>
                </a:solidFill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24ADF2-F250-46B2-8AF7-BD9EE48A5E96}"/>
              </a:ext>
            </a:extLst>
          </p:cNvPr>
          <p:cNvSpPr txBox="1"/>
          <p:nvPr/>
        </p:nvSpPr>
        <p:spPr>
          <a:xfrm>
            <a:off x="637630" y="1930854"/>
            <a:ext cx="545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ja-JP" altLang="en-US" sz="12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〇皆さんの生活に関する相談に耳を傾け、無理のない取り組みを提案します。</a:t>
            </a:r>
            <a:endParaRPr lang="en-US" altLang="ja-JP" sz="1200" dirty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/>
            <a:r>
              <a:rPr lang="ja-JP" altLang="en-US" sz="12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〇関係機関との連携を図り、最善を尽くした取り組みを行います。</a:t>
            </a:r>
            <a:endParaRPr lang="en-US" altLang="ja-JP" sz="1200" dirty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/>
            <a:r>
              <a:rPr lang="ja-JP" altLang="en-US" sz="12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〇皆さんのアフターフォローもしていき、抜け目のない環境作りをします。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86EAE39-E210-4350-9D2D-F26DC34A2565}"/>
              </a:ext>
            </a:extLst>
          </p:cNvPr>
          <p:cNvSpPr/>
          <p:nvPr/>
        </p:nvSpPr>
        <p:spPr>
          <a:xfrm>
            <a:off x="129067" y="2751152"/>
            <a:ext cx="3150216" cy="19160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児童発達支援及び、放課後等デイサービスを受けるには、事前の申請・サービス等利用計画など、手続きが必要です。</a:t>
            </a:r>
            <a:endPara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相談支援センター</a:t>
            </a:r>
            <a:r>
              <a:rPr kumimoji="1"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Link</a:t>
            </a:r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では、生活に関する困り事の相談を受け付けております。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7C525F9-FCCB-4973-BA69-76EDFBFE5309}"/>
              </a:ext>
            </a:extLst>
          </p:cNvPr>
          <p:cNvSpPr/>
          <p:nvPr/>
        </p:nvSpPr>
        <p:spPr>
          <a:xfrm>
            <a:off x="114647" y="4709352"/>
            <a:ext cx="3150216" cy="1247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関係機関（保育園、小学校、病院など）との連携を密に図り、お子様や保護者様のニーズに合った事業所を紹介し、安心・安全な生活のお手伝いをさせていただきます。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C25A7D8-5075-466A-ADCF-90858A395970}"/>
              </a:ext>
            </a:extLst>
          </p:cNvPr>
          <p:cNvSpPr txBox="1"/>
          <p:nvPr/>
        </p:nvSpPr>
        <p:spPr>
          <a:xfrm>
            <a:off x="4072575" y="2665548"/>
            <a:ext cx="20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  <a:r>
              <a:rPr kumimoji="1" lang="ja-JP" altLang="en-US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</a:t>
            </a:r>
            <a:r>
              <a:rPr kumimoji="1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  <a:endParaRPr kumimoji="1" lang="en-US" altLang="ja-JP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FEC2A606-1118-45AD-BF8F-8EC492294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89283"/>
              </p:ext>
            </p:extLst>
          </p:nvPr>
        </p:nvGraphicFramePr>
        <p:xfrm>
          <a:off x="3421810" y="3066634"/>
          <a:ext cx="3274220" cy="289033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954207404"/>
                    </a:ext>
                  </a:extLst>
                </a:gridCol>
                <a:gridCol w="2531270">
                  <a:extLst>
                    <a:ext uri="{9D8B030D-6E8A-4147-A177-3AD203B41FA5}">
                      <a16:colId xmlns:a16="http://schemas.microsoft.com/office/drawing/2014/main" val="2861185475"/>
                    </a:ext>
                  </a:extLst>
                </a:gridCol>
              </a:tblGrid>
              <a:tr h="2791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営 業 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月曜日～金曜日、祝祭日一部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327061"/>
                  </a:ext>
                </a:extLst>
              </a:tr>
              <a:tr h="4598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休　　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土曜日、日曜日</a:t>
                      </a:r>
                      <a:r>
                        <a:rPr kumimoji="1" lang="ja-JP" altLang="en-US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、祝祭日一部、盆休み、年末年始など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47015"/>
                  </a:ext>
                </a:extLst>
              </a:tr>
              <a:tr h="2791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営業時間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kumimoji="1" lang="ja-JP" altLang="en-US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00</a:t>
                      </a:r>
                      <a:r>
                        <a:rPr kumimoji="1" lang="ja-JP" altLang="en-US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  <a:r>
                        <a:rPr kumimoji="1" lang="ja-JP" altLang="en-US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00</a:t>
                      </a:r>
                      <a:endParaRPr kumimoji="1" lang="ja-JP" altLang="en-US" sz="1100" b="0" dirty="0">
                        <a:ln w="0">
                          <a:noFill/>
                        </a:ln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249"/>
                  </a:ext>
                </a:extLst>
              </a:tr>
              <a:tr h="4598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営業区域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熊本市北区　全域</a:t>
                      </a:r>
                      <a:endParaRPr kumimoji="1" lang="en-US" altLang="ja-JP" sz="1100" b="0" dirty="0">
                        <a:ln w="0">
                          <a:noFill/>
                        </a:ln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山鹿市　全域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025536"/>
                  </a:ext>
                </a:extLst>
              </a:tr>
              <a:tr h="2791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職　　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相談支援専門員（１名従事）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31294"/>
                  </a:ext>
                </a:extLst>
              </a:tr>
              <a:tr h="11331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利用料金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基本、無料です。</a:t>
                      </a:r>
                      <a:endParaRPr kumimoji="1" lang="en-US" altLang="ja-JP" sz="1400" b="0" dirty="0">
                        <a:ln w="0">
                          <a:noFill/>
                        </a:ln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4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但し、営業区域外の居宅訪問の場合は１㎞</a:t>
                      </a:r>
                      <a:r>
                        <a:rPr kumimoji="1" lang="en-US" altLang="ja-JP" sz="14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kumimoji="1" lang="ja-JP" altLang="en-US" sz="1400" b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円（往復）を請求させていただきます。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361515"/>
                  </a:ext>
                </a:extLst>
              </a:tr>
            </a:tbl>
          </a:graphicData>
        </a:graphic>
      </p:graphicFrame>
      <p:pic>
        <p:nvPicPr>
          <p:cNvPr id="1028" name="Picture 4" descr="英語を勉強する女の子のイラスト">
            <a:extLst>
              <a:ext uri="{FF2B5EF4-FFF2-40B4-BE49-F238E27FC236}">
                <a16:creationId xmlns:a16="http://schemas.microsoft.com/office/drawing/2014/main" id="{498505F1-4737-4817-8CF1-D16D24C13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53" y="6040172"/>
            <a:ext cx="518489" cy="5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77CF141-1136-4916-82C0-ECA0B507EEF9}"/>
              </a:ext>
            </a:extLst>
          </p:cNvPr>
          <p:cNvSpPr txBox="1"/>
          <p:nvPr/>
        </p:nvSpPr>
        <p:spPr>
          <a:xfrm>
            <a:off x="1939604" y="6696042"/>
            <a:ext cx="302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  <a:r>
              <a:rPr kumimoji="1" lang="ja-JP" altLang="en-US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相談までの流れ</a:t>
            </a:r>
            <a:r>
              <a:rPr kumimoji="1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  <a:endParaRPr kumimoji="1" lang="en-US" altLang="ja-JP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CD7393AE-B979-43DA-9FEC-59E934CA2013}"/>
              </a:ext>
            </a:extLst>
          </p:cNvPr>
          <p:cNvSpPr/>
          <p:nvPr/>
        </p:nvSpPr>
        <p:spPr>
          <a:xfrm>
            <a:off x="113693" y="7066655"/>
            <a:ext cx="550108" cy="980012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74ADB52-4FCD-40A7-B187-27A76C4F6F6A}"/>
              </a:ext>
            </a:extLst>
          </p:cNvPr>
          <p:cNvSpPr txBox="1"/>
          <p:nvPr/>
        </p:nvSpPr>
        <p:spPr>
          <a:xfrm>
            <a:off x="120816" y="7051841"/>
            <a:ext cx="5218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付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請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B559AD9-64C2-446B-8043-23D8502C1C98}"/>
              </a:ext>
            </a:extLst>
          </p:cNvPr>
          <p:cNvSpPr/>
          <p:nvPr/>
        </p:nvSpPr>
        <p:spPr>
          <a:xfrm>
            <a:off x="1689755" y="7087097"/>
            <a:ext cx="916606" cy="9360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44FC2E3-4892-425E-BE7F-3991DBD7D7EB}"/>
              </a:ext>
            </a:extLst>
          </p:cNvPr>
          <p:cNvSpPr txBox="1"/>
          <p:nvPr/>
        </p:nvSpPr>
        <p:spPr>
          <a:xfrm>
            <a:off x="1534886" y="7268775"/>
            <a:ext cx="12263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サービス等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利用計画案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の作成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02F73E46-ADD3-4411-A640-F0ACAB98F9E4}"/>
              </a:ext>
            </a:extLst>
          </p:cNvPr>
          <p:cNvSpPr/>
          <p:nvPr/>
        </p:nvSpPr>
        <p:spPr>
          <a:xfrm>
            <a:off x="673259" y="7428720"/>
            <a:ext cx="228599" cy="32546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950A5C61-E655-4754-960B-BC709722B68A}"/>
              </a:ext>
            </a:extLst>
          </p:cNvPr>
          <p:cNvSpPr/>
          <p:nvPr/>
        </p:nvSpPr>
        <p:spPr>
          <a:xfrm>
            <a:off x="2606092" y="7376780"/>
            <a:ext cx="228599" cy="32546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61283E82-E522-4382-BC1B-C0D4BDDE0F6C}"/>
              </a:ext>
            </a:extLst>
          </p:cNvPr>
          <p:cNvSpPr/>
          <p:nvPr/>
        </p:nvSpPr>
        <p:spPr>
          <a:xfrm>
            <a:off x="4937008" y="7073302"/>
            <a:ext cx="918613" cy="9360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B040BC9C-741F-44DA-A428-6C535AE84A8E}"/>
              </a:ext>
            </a:extLst>
          </p:cNvPr>
          <p:cNvSpPr/>
          <p:nvPr/>
        </p:nvSpPr>
        <p:spPr>
          <a:xfrm>
            <a:off x="4664347" y="7371903"/>
            <a:ext cx="228599" cy="32546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id="{C9B75CEF-300F-44E8-92E3-8388884C65B0}"/>
              </a:ext>
            </a:extLst>
          </p:cNvPr>
          <p:cNvSpPr/>
          <p:nvPr/>
        </p:nvSpPr>
        <p:spPr>
          <a:xfrm>
            <a:off x="5878958" y="7344127"/>
            <a:ext cx="228599" cy="32546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50AC2018-569F-4F1B-812A-93B77DC8A561}"/>
              </a:ext>
            </a:extLst>
          </p:cNvPr>
          <p:cNvSpPr/>
          <p:nvPr/>
        </p:nvSpPr>
        <p:spPr>
          <a:xfrm>
            <a:off x="6139500" y="6865140"/>
            <a:ext cx="544827" cy="127759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サ│ビス利用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1F26E75-4CF4-4122-8E83-6B82A2D727B7}"/>
              </a:ext>
            </a:extLst>
          </p:cNvPr>
          <p:cNvSpPr/>
          <p:nvPr/>
        </p:nvSpPr>
        <p:spPr>
          <a:xfrm>
            <a:off x="6469182" y="6961283"/>
            <a:ext cx="127910" cy="556365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endParaRPr lang="en-US" altLang="ja-JP" sz="1600" dirty="0">
              <a:ln w="12700">
                <a:solidFill>
                  <a:srgbClr val="FFC000"/>
                </a:solidFill>
              </a:ln>
              <a:solidFill>
                <a:srgbClr val="FFC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600" dirty="0">
              <a:ln w="12700">
                <a:solidFill>
                  <a:srgbClr val="FFC000"/>
                </a:solidFill>
              </a:ln>
              <a:solidFill>
                <a:srgbClr val="FFC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97C24DD-0C2A-4AAB-AEFC-EFAD7FEB3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96" y="8253609"/>
            <a:ext cx="918613" cy="9186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D5D0C86-B079-46A1-BB42-33F98497840E}"/>
              </a:ext>
            </a:extLst>
          </p:cNvPr>
          <p:cNvSpPr txBox="1"/>
          <p:nvPr/>
        </p:nvSpPr>
        <p:spPr>
          <a:xfrm>
            <a:off x="2244733" y="1636372"/>
            <a:ext cx="224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ja-JP" altLang="en-US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活動理念</a:t>
            </a:r>
            <a:endParaRPr lang="ja-JP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C7EC5F2-A7BE-4577-866C-3F122231EFF6}"/>
              </a:ext>
            </a:extLst>
          </p:cNvPr>
          <p:cNvCxnSpPr>
            <a:cxnSpLocks/>
          </p:cNvCxnSpPr>
          <p:nvPr/>
        </p:nvCxnSpPr>
        <p:spPr>
          <a:xfrm>
            <a:off x="1223370" y="1959354"/>
            <a:ext cx="4404426" cy="0"/>
          </a:xfrm>
          <a:prstGeom prst="line">
            <a:avLst/>
          </a:prstGeom>
          <a:ln w="12700"/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AF270158-70AC-416A-BAD8-C4FA3502A44C}"/>
              </a:ext>
            </a:extLst>
          </p:cNvPr>
          <p:cNvSpPr/>
          <p:nvPr/>
        </p:nvSpPr>
        <p:spPr>
          <a:xfrm>
            <a:off x="132234" y="8406102"/>
            <a:ext cx="2691538" cy="13198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8" name="Picture 14" descr="一階建ての一軒家のマーク">
            <a:extLst>
              <a:ext uri="{FF2B5EF4-FFF2-40B4-BE49-F238E27FC236}">
                <a16:creationId xmlns:a16="http://schemas.microsoft.com/office/drawing/2014/main" id="{6BD2B21E-B7BF-400C-97D6-EBDC3D59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95" y="8444915"/>
            <a:ext cx="1113596" cy="111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267F134-29DF-492B-866F-5A5B16C2FB0D}"/>
              </a:ext>
            </a:extLst>
          </p:cNvPr>
          <p:cNvSpPr txBox="1"/>
          <p:nvPr/>
        </p:nvSpPr>
        <p:spPr>
          <a:xfrm>
            <a:off x="136064" y="8487123"/>
            <a:ext cx="274386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相談支援センター</a:t>
            </a:r>
            <a:r>
              <a:rPr kumimoji="1" lang="en-US" altLang="ja-JP" sz="11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Link</a:t>
            </a:r>
          </a:p>
          <a:p>
            <a:r>
              <a:rPr kumimoji="1" lang="ja-JP" altLang="en-US" sz="1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バナナランド植木（放課後等デイサービス）</a:t>
            </a:r>
            <a:endParaRPr kumimoji="1" lang="en-US" altLang="ja-JP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○住所○</a:t>
            </a:r>
            <a:endParaRPr kumimoji="1" lang="en-US" altLang="ja-JP" sz="105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熊本県熊本市北区植木町一木</a:t>
            </a:r>
            <a:r>
              <a:rPr kumimoji="1"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556-24</a:t>
            </a:r>
          </a:p>
          <a:p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（五霊中学校裏、ケアホーム田原坂近く）</a:t>
            </a:r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○ＴＥＬ／ＦＡＸ○</a:t>
            </a:r>
            <a:endParaRPr kumimoji="1" lang="en-US" altLang="ja-JP" sz="105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096-273-2524</a:t>
            </a:r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kumimoji="1"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096-215-3066</a:t>
            </a:r>
          </a:p>
        </p:txBody>
      </p:sp>
      <p:pic>
        <p:nvPicPr>
          <p:cNvPr id="64" name="Picture 14" descr="一階建ての一軒家のマーク">
            <a:extLst>
              <a:ext uri="{FF2B5EF4-FFF2-40B4-BE49-F238E27FC236}">
                <a16:creationId xmlns:a16="http://schemas.microsoft.com/office/drawing/2014/main" id="{BDCAA2BA-7DDC-4B2D-87C1-7AFC73705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25" y="8510236"/>
            <a:ext cx="1113596" cy="111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1A36ABBA-3A4A-48E9-A060-50496292D0AA}"/>
              </a:ext>
            </a:extLst>
          </p:cNvPr>
          <p:cNvSpPr/>
          <p:nvPr/>
        </p:nvSpPr>
        <p:spPr>
          <a:xfrm>
            <a:off x="2895770" y="8406101"/>
            <a:ext cx="2691538" cy="13198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503C8BE-6EB3-4784-8EDD-15E49A296DF5}"/>
              </a:ext>
            </a:extLst>
          </p:cNvPr>
          <p:cNvSpPr txBox="1"/>
          <p:nvPr/>
        </p:nvSpPr>
        <p:spPr>
          <a:xfrm>
            <a:off x="3018746" y="8465229"/>
            <a:ext cx="2577484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バナナランド鹿本（放課後等デイサービス）</a:t>
            </a:r>
            <a:endParaRPr kumimoji="1" lang="en-US" altLang="ja-JP" sz="9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○住所○</a:t>
            </a:r>
            <a:endParaRPr kumimoji="1" lang="en-US" altLang="ja-JP" sz="105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熊本県山鹿市来民</a:t>
            </a:r>
            <a:r>
              <a:rPr kumimoji="1"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591-1</a:t>
            </a:r>
          </a:p>
          <a:p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（来民小学校、伊三郎パン近く）</a:t>
            </a:r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○ＴＥＬ／ＦＡＸ○</a:t>
            </a:r>
            <a:endParaRPr kumimoji="1" lang="en-US" altLang="ja-JP" sz="105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0968-41-5974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AF452FF-E8FB-48F1-B9B4-8851785C859F}"/>
              </a:ext>
            </a:extLst>
          </p:cNvPr>
          <p:cNvSpPr txBox="1"/>
          <p:nvPr/>
        </p:nvSpPr>
        <p:spPr>
          <a:xfrm>
            <a:off x="5511767" y="9206627"/>
            <a:ext cx="141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ホームページを開設</a:t>
            </a:r>
            <a:endParaRPr kumimoji="1" lang="en-US" altLang="ja-JP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しています！</a:t>
            </a:r>
            <a:endParaRPr kumimoji="1" lang="en-US" altLang="ja-JP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行進する子供たちのイラスト">
            <a:extLst>
              <a:ext uri="{FF2B5EF4-FFF2-40B4-BE49-F238E27FC236}">
                <a16:creationId xmlns:a16="http://schemas.microsoft.com/office/drawing/2014/main" id="{37467279-24E2-47D9-AC47-6DFABAA85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195">
            <a:off x="4139061" y="6055030"/>
            <a:ext cx="1055640" cy="6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塗り絵をする男の子のイラスト">
            <a:extLst>
              <a:ext uri="{FF2B5EF4-FFF2-40B4-BE49-F238E27FC236}">
                <a16:creationId xmlns:a16="http://schemas.microsoft.com/office/drawing/2014/main" id="{EDE941BA-A914-46B1-AFED-71B945943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16" y="5980870"/>
            <a:ext cx="621982" cy="70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おやつを食べる子供のイラスト">
            <a:extLst>
              <a:ext uri="{FF2B5EF4-FFF2-40B4-BE49-F238E27FC236}">
                <a16:creationId xmlns:a16="http://schemas.microsoft.com/office/drawing/2014/main" id="{E309A558-BEEB-4D2A-8249-6046B96C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15" y="6050500"/>
            <a:ext cx="606109" cy="6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楕円 28">
            <a:extLst>
              <a:ext uri="{FF2B5EF4-FFF2-40B4-BE49-F238E27FC236}">
                <a16:creationId xmlns:a16="http://schemas.microsoft.com/office/drawing/2014/main" id="{64213EAD-9916-A081-C663-5BAF2CCA2C6F}"/>
              </a:ext>
            </a:extLst>
          </p:cNvPr>
          <p:cNvSpPr/>
          <p:nvPr/>
        </p:nvSpPr>
        <p:spPr>
          <a:xfrm>
            <a:off x="906973" y="7066655"/>
            <a:ext cx="550108" cy="980012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37DDD7B-9A38-9C0F-E80A-6CB4D30D60DC}"/>
              </a:ext>
            </a:extLst>
          </p:cNvPr>
          <p:cNvSpPr txBox="1"/>
          <p:nvPr/>
        </p:nvSpPr>
        <p:spPr>
          <a:xfrm>
            <a:off x="906132" y="7170376"/>
            <a:ext cx="52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状況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調査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70558B24-9B6D-CDC4-EE22-E726EDB3655B}"/>
              </a:ext>
            </a:extLst>
          </p:cNvPr>
          <p:cNvSpPr/>
          <p:nvPr/>
        </p:nvSpPr>
        <p:spPr>
          <a:xfrm>
            <a:off x="1452608" y="7401394"/>
            <a:ext cx="228599" cy="32546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A688C971-53B0-7F10-294B-E1639F604C62}"/>
              </a:ext>
            </a:extLst>
          </p:cNvPr>
          <p:cNvSpPr/>
          <p:nvPr/>
        </p:nvSpPr>
        <p:spPr>
          <a:xfrm>
            <a:off x="2870116" y="7074122"/>
            <a:ext cx="550108" cy="980012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909AA62-8C39-FFA7-C47B-D26A13D178E1}"/>
              </a:ext>
            </a:extLst>
          </p:cNvPr>
          <p:cNvSpPr txBox="1"/>
          <p:nvPr/>
        </p:nvSpPr>
        <p:spPr>
          <a:xfrm>
            <a:off x="2875631" y="7149919"/>
            <a:ext cx="52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支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19C4D975-B998-CC84-134A-D79C5EC74CE2}"/>
              </a:ext>
            </a:extLst>
          </p:cNvPr>
          <p:cNvSpPr/>
          <p:nvPr/>
        </p:nvSpPr>
        <p:spPr>
          <a:xfrm>
            <a:off x="3707317" y="7068304"/>
            <a:ext cx="941199" cy="980012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2" name="矢印: 右 61">
            <a:extLst>
              <a:ext uri="{FF2B5EF4-FFF2-40B4-BE49-F238E27FC236}">
                <a16:creationId xmlns:a16="http://schemas.microsoft.com/office/drawing/2014/main" id="{C793DD58-7C75-2A13-59D8-E0C8F0B5D1D0}"/>
              </a:ext>
            </a:extLst>
          </p:cNvPr>
          <p:cNvSpPr/>
          <p:nvPr/>
        </p:nvSpPr>
        <p:spPr>
          <a:xfrm>
            <a:off x="3437778" y="7371905"/>
            <a:ext cx="228599" cy="32546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9E77015-D2C9-B7BD-A971-62DD40E73091}"/>
              </a:ext>
            </a:extLst>
          </p:cNvPr>
          <p:cNvSpPr txBox="1"/>
          <p:nvPr/>
        </p:nvSpPr>
        <p:spPr>
          <a:xfrm>
            <a:off x="3605554" y="7344127"/>
            <a:ext cx="1154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サービス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担当者会議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CA321970-B14D-8CB0-1EF3-02C93B2F6FB8}"/>
              </a:ext>
            </a:extLst>
          </p:cNvPr>
          <p:cNvSpPr txBox="1"/>
          <p:nvPr/>
        </p:nvSpPr>
        <p:spPr>
          <a:xfrm>
            <a:off x="4766696" y="7239465"/>
            <a:ext cx="12263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サービス等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利用計画の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決定</a:t>
            </a:r>
            <a:endParaRPr kumimoji="1" lang="en-US" altLang="ja-JP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09639FC-7F07-22C9-C1ED-8F1F385E164E}"/>
              </a:ext>
            </a:extLst>
          </p:cNvPr>
          <p:cNvSpPr txBox="1"/>
          <p:nvPr/>
        </p:nvSpPr>
        <p:spPr>
          <a:xfrm>
            <a:off x="1833507" y="8029813"/>
            <a:ext cx="302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  <a:r>
              <a:rPr kumimoji="1" lang="ja-JP" altLang="en-US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事業所の住所</a:t>
            </a:r>
            <a:r>
              <a:rPr kumimoji="1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  <a:endParaRPr kumimoji="1" lang="en-US" altLang="ja-JP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8" name="図 67" descr="ダイアグラム">
            <a:extLst>
              <a:ext uri="{FF2B5EF4-FFF2-40B4-BE49-F238E27FC236}">
                <a16:creationId xmlns:a16="http://schemas.microsoft.com/office/drawing/2014/main" id="{208195AB-7297-DB05-42E8-54E0CAA6F1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" y="5985766"/>
            <a:ext cx="780765" cy="780765"/>
          </a:xfrm>
          <a:prstGeom prst="rect">
            <a:avLst/>
          </a:prstGeom>
        </p:spPr>
      </p:pic>
      <p:pic>
        <p:nvPicPr>
          <p:cNvPr id="70" name="図 69" descr="アイコン が含まれている画像">
            <a:extLst>
              <a:ext uri="{FF2B5EF4-FFF2-40B4-BE49-F238E27FC236}">
                <a16:creationId xmlns:a16="http://schemas.microsoft.com/office/drawing/2014/main" id="{B7498025-9E4C-90EC-6F59-CB7177DA78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24" y="5913153"/>
            <a:ext cx="861022" cy="861022"/>
          </a:xfrm>
          <a:prstGeom prst="rect">
            <a:avLst/>
          </a:prstGeom>
        </p:spPr>
      </p:pic>
      <p:pic>
        <p:nvPicPr>
          <p:cNvPr id="72" name="図 71" descr="白いバックグラウンドの前に座っている人形">
            <a:extLst>
              <a:ext uri="{FF2B5EF4-FFF2-40B4-BE49-F238E27FC236}">
                <a16:creationId xmlns:a16="http://schemas.microsoft.com/office/drawing/2014/main" id="{6DC0A4DE-E81B-24B0-BA2F-D049F87620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71" y="5973256"/>
            <a:ext cx="606109" cy="738413"/>
          </a:xfrm>
          <a:prstGeom prst="rect">
            <a:avLst/>
          </a:prstGeom>
        </p:spPr>
      </p:pic>
      <p:pic>
        <p:nvPicPr>
          <p:cNvPr id="74" name="図 73" descr="寿司, おもちゃ, 食品, 部屋 が含まれている画像">
            <a:extLst>
              <a:ext uri="{FF2B5EF4-FFF2-40B4-BE49-F238E27FC236}">
                <a16:creationId xmlns:a16="http://schemas.microsoft.com/office/drawing/2014/main" id="{CD67371B-6C73-668E-2413-4511BB8E78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89" y="6036257"/>
            <a:ext cx="657042" cy="657042"/>
          </a:xfrm>
          <a:prstGeom prst="rect">
            <a:avLst/>
          </a:prstGeom>
        </p:spPr>
      </p:pic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308EA5F4-9F11-8C8E-9766-8BB115595AFA}"/>
              </a:ext>
            </a:extLst>
          </p:cNvPr>
          <p:cNvSpPr/>
          <p:nvPr/>
        </p:nvSpPr>
        <p:spPr>
          <a:xfrm>
            <a:off x="2606092" y="206731"/>
            <a:ext cx="2370623" cy="1295028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r>
              <a:rPr lang="en-US" altLang="ja-JP" sz="80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405369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68A698-310C-38B8-456E-B268BF0B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55" y="1"/>
            <a:ext cx="5377288" cy="939452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サービス利用までの流れ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7E3DDA-3344-7A9E-7A43-09C821ED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39" y="783161"/>
            <a:ext cx="6079625" cy="8937036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①　　　　　　</a:t>
            </a:r>
            <a:r>
              <a:rPr kumimoji="1" lang="ja-JP" altLang="en-US" b="1" dirty="0"/>
              <a:t>Ｌｉｎｋとの契約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お子様の様子について聞き取り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②</a:t>
            </a:r>
            <a:r>
              <a:rPr kumimoji="1" lang="ja-JP" altLang="en-US" sz="1400" dirty="0"/>
              <a:t>Ｌｉｎｋの職員が書類を作成後　　　　  平行して事業所の見学を行</a:t>
            </a:r>
            <a:endParaRPr kumimoji="1" lang="en-US" altLang="ja-JP" sz="1400" dirty="0"/>
          </a:p>
          <a:p>
            <a:pPr marL="0" indent="0">
              <a:buNone/>
            </a:pPr>
            <a:r>
              <a:rPr lang="ja-JP" altLang="en-US" sz="1400" dirty="0"/>
              <a:t>　保護者様に確認・サインをいただく　　　い、 利用する事業所を選ぶ</a:t>
            </a:r>
            <a:endParaRPr lang="en-US" altLang="ja-JP" sz="1400" dirty="0"/>
          </a:p>
          <a:p>
            <a:pPr marL="0" indent="0">
              <a:buNone/>
            </a:pPr>
            <a:endParaRPr kumimoji="1" lang="en-US" altLang="ja-JP" sz="1400" dirty="0"/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kumimoji="1" lang="en-US" altLang="ja-JP" sz="1400" dirty="0"/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kumimoji="1" lang="en-US" altLang="ja-JP" sz="1400" dirty="0"/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2000" dirty="0"/>
              <a:t>③</a:t>
            </a:r>
            <a:r>
              <a:rPr kumimoji="1" lang="ja-JP" altLang="en-US" sz="2000" b="1" dirty="0"/>
              <a:t>お住いの市町村から、</a:t>
            </a:r>
            <a:r>
              <a:rPr lang="ja-JP" altLang="en-US" sz="2000" b="1" dirty="0"/>
              <a:t>通所受給者証が発行される</a:t>
            </a:r>
            <a:endParaRPr lang="en-US" altLang="ja-JP" sz="2000" b="1" dirty="0"/>
          </a:p>
          <a:p>
            <a:pPr marL="0" indent="0">
              <a:buNone/>
            </a:pPr>
            <a:endParaRPr kumimoji="1" lang="en-US" altLang="ja-JP" sz="2000" b="1" dirty="0"/>
          </a:p>
          <a:p>
            <a:pPr marL="0" indent="0">
              <a:buNone/>
            </a:pPr>
            <a:endParaRPr lang="en-US" altLang="ja-JP" sz="2000" b="1" dirty="0"/>
          </a:p>
          <a:p>
            <a:pPr marL="0" indent="0">
              <a:buNone/>
            </a:pPr>
            <a:endParaRPr kumimoji="1" lang="en-US" altLang="ja-JP" sz="2000" b="1" dirty="0"/>
          </a:p>
          <a:p>
            <a:pPr marL="0" indent="0">
              <a:buNone/>
            </a:pPr>
            <a:endParaRPr lang="en-US" altLang="ja-JP" sz="2000" b="1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④　　</a:t>
            </a:r>
            <a:r>
              <a:rPr kumimoji="1" lang="ja-JP" altLang="en-US" sz="2000" b="1" dirty="0"/>
              <a:t>利用される事業所と契約・利用開始</a:t>
            </a:r>
            <a:endParaRPr kumimoji="1" lang="en-US" altLang="ja-JP" sz="2000" b="1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F073C14B-0A5D-3264-0A65-4CC94D779854}"/>
              </a:ext>
            </a:extLst>
          </p:cNvPr>
          <p:cNvSpPr/>
          <p:nvPr/>
        </p:nvSpPr>
        <p:spPr>
          <a:xfrm>
            <a:off x="1422502" y="1973134"/>
            <a:ext cx="1089765" cy="73248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5098BA9E-369F-5DFD-CBEE-A0809283523C}"/>
              </a:ext>
            </a:extLst>
          </p:cNvPr>
          <p:cNvSpPr/>
          <p:nvPr/>
        </p:nvSpPr>
        <p:spPr>
          <a:xfrm>
            <a:off x="4456664" y="1973133"/>
            <a:ext cx="1089765" cy="7250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40A0420E-D477-6499-2519-EF70B67C98A1}"/>
              </a:ext>
            </a:extLst>
          </p:cNvPr>
          <p:cNvSpPr/>
          <p:nvPr/>
        </p:nvSpPr>
        <p:spPr>
          <a:xfrm rot="5400000">
            <a:off x="3510922" y="2879042"/>
            <a:ext cx="495536" cy="385176"/>
          </a:xfrm>
          <a:prstGeom prst="downArrow">
            <a:avLst>
              <a:gd name="adj1" fmla="val 50000"/>
              <a:gd name="adj2" fmla="val 523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おもちゃ, 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219B02E-86FC-62D9-38FF-78E87B5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66" y="947894"/>
            <a:ext cx="1004088" cy="1016798"/>
          </a:xfrm>
          <a:prstGeom prst="rect">
            <a:avLst/>
          </a:prstGeom>
        </p:spPr>
      </p:pic>
      <p:pic>
        <p:nvPicPr>
          <p:cNvPr id="10" name="図 9" descr="おもちゃ, 挿絵, 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07E25C8-6F0F-820B-BEC5-5FEB95E1D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30" y="3498645"/>
            <a:ext cx="764353" cy="983660"/>
          </a:xfrm>
          <a:prstGeom prst="rect">
            <a:avLst/>
          </a:prstGeom>
        </p:spPr>
      </p:pic>
      <p:pic>
        <p:nvPicPr>
          <p:cNvPr id="12" name="図 11" descr="カレンダー&#10;&#10;AI 生成コンテンツは誤りを含む可能性があります。">
            <a:extLst>
              <a:ext uri="{FF2B5EF4-FFF2-40B4-BE49-F238E27FC236}">
                <a16:creationId xmlns:a16="http://schemas.microsoft.com/office/drawing/2014/main" id="{9E982919-F084-53D8-9897-4D4F144FC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37" y="3498645"/>
            <a:ext cx="901279" cy="983660"/>
          </a:xfrm>
          <a:prstGeom prst="rect">
            <a:avLst/>
          </a:prstGeom>
        </p:spPr>
      </p:pic>
      <p:pic>
        <p:nvPicPr>
          <p:cNvPr id="14" name="図 13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CE143A3-86D5-5C7B-B2CE-AE334D84C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02" y="3465124"/>
            <a:ext cx="1192925" cy="936219"/>
          </a:xfrm>
          <a:prstGeom prst="rect">
            <a:avLst/>
          </a:prstGeom>
        </p:spPr>
      </p:pic>
      <p:pic>
        <p:nvPicPr>
          <p:cNvPr id="16" name="図 15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4BDAB717-C95F-C854-2A5C-7922BDE3B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"/>
          <a:stretch>
            <a:fillRect/>
          </a:stretch>
        </p:blipFill>
        <p:spPr>
          <a:xfrm>
            <a:off x="5218183" y="3498645"/>
            <a:ext cx="1192925" cy="944795"/>
          </a:xfrm>
          <a:prstGeom prst="rect">
            <a:avLst/>
          </a:prstGeom>
        </p:spPr>
      </p:pic>
      <p:sp>
        <p:nvSpPr>
          <p:cNvPr id="17" name="矢印: 下 16">
            <a:extLst>
              <a:ext uri="{FF2B5EF4-FFF2-40B4-BE49-F238E27FC236}">
                <a16:creationId xmlns:a16="http://schemas.microsoft.com/office/drawing/2014/main" id="{E1156CA2-FADE-6971-57F3-33BA043012D9}"/>
              </a:ext>
            </a:extLst>
          </p:cNvPr>
          <p:cNvSpPr/>
          <p:nvPr/>
        </p:nvSpPr>
        <p:spPr>
          <a:xfrm>
            <a:off x="2991468" y="4504675"/>
            <a:ext cx="1089765" cy="73248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ホワイトボードに書かれた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053DA911-264B-C0E2-8E5C-4637E4B1A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35" y="5996500"/>
            <a:ext cx="868734" cy="1187702"/>
          </a:xfrm>
          <a:prstGeom prst="rect">
            <a:avLst/>
          </a:prstGeom>
        </p:spPr>
      </p:pic>
      <p:pic>
        <p:nvPicPr>
          <p:cNvPr id="21" name="図 20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A7E9B75-76F9-50B9-360E-28076D9039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28" y="6010134"/>
            <a:ext cx="823909" cy="1160435"/>
          </a:xfrm>
          <a:prstGeom prst="rect">
            <a:avLst/>
          </a:prstGeom>
        </p:spPr>
      </p:pic>
      <p:pic>
        <p:nvPicPr>
          <p:cNvPr id="23" name="図 22" descr="グラフィカル ユーザー インターフェイス, アプリケーション, 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354DDA96-E92E-26CA-DE99-052447812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07" y="5920664"/>
            <a:ext cx="1607640" cy="1244313"/>
          </a:xfrm>
          <a:prstGeom prst="rect">
            <a:avLst/>
          </a:prstGeom>
        </p:spPr>
      </p:pic>
      <p:sp>
        <p:nvSpPr>
          <p:cNvPr id="24" name="矢印: 下 23">
            <a:extLst>
              <a:ext uri="{FF2B5EF4-FFF2-40B4-BE49-F238E27FC236}">
                <a16:creationId xmlns:a16="http://schemas.microsoft.com/office/drawing/2014/main" id="{F7A843F8-E8CB-428E-F934-5D46EB02DA8A}"/>
              </a:ext>
            </a:extLst>
          </p:cNvPr>
          <p:cNvSpPr/>
          <p:nvPr/>
        </p:nvSpPr>
        <p:spPr>
          <a:xfrm>
            <a:off x="2966416" y="7245102"/>
            <a:ext cx="1089765" cy="73248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E84A1965-B9D1-D698-3013-80D1A98EE9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"/>
          <a:stretch>
            <a:fillRect/>
          </a:stretch>
        </p:blipFill>
        <p:spPr>
          <a:xfrm>
            <a:off x="1319342" y="8603336"/>
            <a:ext cx="1192925" cy="944795"/>
          </a:xfrm>
          <a:prstGeom prst="rect">
            <a:avLst/>
          </a:prstGeom>
        </p:spPr>
      </p:pic>
      <p:pic>
        <p:nvPicPr>
          <p:cNvPr id="27" name="図 26" descr="おもちゃ, 人形, 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D985541-B2DD-AAA8-D4D5-2D0E1DC418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68" y="8564471"/>
            <a:ext cx="1201417" cy="983660"/>
          </a:xfrm>
          <a:prstGeom prst="rect">
            <a:avLst/>
          </a:prstGeom>
        </p:spPr>
      </p:pic>
      <p:pic>
        <p:nvPicPr>
          <p:cNvPr id="28" name="図 27" descr="おもちゃ, 挿絵, 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D67DCF2-0E7D-F119-02DD-2F28538AE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05" y="8555211"/>
            <a:ext cx="764353" cy="98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5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408</Words>
  <Application>Microsoft Office PowerPoint</Application>
  <PresentationFormat>A4 210 x 297 mm</PresentationFormat>
  <Paragraphs>86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HG丸ｺﾞｼｯｸM-PRO</vt:lpstr>
      <vt:lpstr>UD デジタル 教科書体 NP</vt:lpstr>
      <vt:lpstr>Arial</vt:lpstr>
      <vt:lpstr>Calibri</vt:lpstr>
      <vt:lpstr>Calibri Light</vt:lpstr>
      <vt:lpstr>Office テーマ</vt:lpstr>
      <vt:lpstr>PowerPoint プレゼンテーション</vt:lpstr>
      <vt:lpstr>サービス利用までの流れ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後藤政樹</dc:creator>
  <cp:lastModifiedBy>Bananaland バナナランド</cp:lastModifiedBy>
  <cp:revision>23</cp:revision>
  <cp:lastPrinted>2026-04-14T00:29:59Z</cp:lastPrinted>
  <dcterms:created xsi:type="dcterms:W3CDTF">2017-12-14T02:01:58Z</dcterms:created>
  <dcterms:modified xsi:type="dcterms:W3CDTF">2026-04-14T00:31:16Z</dcterms:modified>
</cp:coreProperties>
</file>